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Space Grotesk Light"/>
      <p:regular r:id="rId39"/>
      <p:bold r:id="rId40"/>
    </p:embeddedFont>
    <p:embeddedFont>
      <p:font typeface="Space Grotesk Medium"/>
      <p:regular r:id="rId41"/>
      <p:bold r:id="rId42"/>
    </p:embeddedFont>
    <p:embeddedFont>
      <p:font typeface="Space Grotesk SemiBold"/>
      <p:regular r:id="rId43"/>
      <p:bold r:id="rId44"/>
    </p:embeddedFont>
    <p:embeddedFont>
      <p:font typeface="Space Grotesk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8">
          <p15:clr>
            <a:srgbClr val="A4A3A4"/>
          </p15:clr>
        </p15:guide>
        <p15:guide id="2" pos="2754">
          <p15:clr>
            <a:srgbClr val="A4A3A4"/>
          </p15:clr>
        </p15:guide>
        <p15:guide id="3" orient="horz" pos="2910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1071">
          <p15:clr>
            <a:srgbClr val="9AA0A6"/>
          </p15:clr>
        </p15:guide>
        <p15:guide id="6" orient="horz" pos="1478">
          <p15:clr>
            <a:srgbClr val="9AA0A6"/>
          </p15:clr>
        </p15:guide>
        <p15:guide id="7" pos="261">
          <p15:clr>
            <a:srgbClr val="9AA0A6"/>
          </p15:clr>
        </p15:guide>
        <p15:guide id="8" pos="52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8" orient="horz"/>
        <p:guide pos="2754"/>
        <p:guide pos="2910" orient="horz"/>
        <p:guide pos="5613"/>
        <p:guide pos="1071" orient="horz"/>
        <p:guide pos="1478" orient="horz"/>
        <p:guide pos="261"/>
        <p:guide pos="525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Light-bold.fntdata"/><Relationship Id="rId20" Type="http://schemas.openxmlformats.org/officeDocument/2006/relationships/slide" Target="slides/slide15.xml"/><Relationship Id="rId42" Type="http://schemas.openxmlformats.org/officeDocument/2006/relationships/font" Target="fonts/SpaceGroteskMedium-bold.fntdata"/><Relationship Id="rId41" Type="http://schemas.openxmlformats.org/officeDocument/2006/relationships/font" Target="fonts/SpaceGroteskMedium-regular.fntdata"/><Relationship Id="rId22" Type="http://schemas.openxmlformats.org/officeDocument/2006/relationships/slide" Target="slides/slide17.xml"/><Relationship Id="rId44" Type="http://schemas.openxmlformats.org/officeDocument/2006/relationships/font" Target="fonts/SpaceGroteskSemiBold-bold.fntdata"/><Relationship Id="rId21" Type="http://schemas.openxmlformats.org/officeDocument/2006/relationships/slide" Target="slides/slide16.xml"/><Relationship Id="rId43" Type="http://schemas.openxmlformats.org/officeDocument/2006/relationships/font" Target="fonts/SpaceGroteskSemiBold-regular.fntdata"/><Relationship Id="rId24" Type="http://schemas.openxmlformats.org/officeDocument/2006/relationships/slide" Target="slides/slide19.xml"/><Relationship Id="rId46" Type="http://schemas.openxmlformats.org/officeDocument/2006/relationships/font" Target="fonts/SpaceGrotesk-bold.fntdata"/><Relationship Id="rId23" Type="http://schemas.openxmlformats.org/officeDocument/2006/relationships/slide" Target="slides/slide18.xml"/><Relationship Id="rId45" Type="http://schemas.openxmlformats.org/officeDocument/2006/relationships/font" Target="fonts/SpaceGrotes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SpaceGroteskLight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a79bd304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a79bd304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Olá turma, tudo bem?</a:t>
            </a:r>
            <a:br>
              <a:rPr lang="pt-BR"/>
            </a:br>
            <a:r>
              <a:rPr lang="pt-BR"/>
              <a:t>No vídeo anterior, vimos então que não é possível resolver um problema de orimização inteira apenas arredondando a soluçao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 problema contínuo.</a:t>
            </a:r>
            <a:br>
              <a:rPr lang="pt-BR"/>
            </a:br>
            <a:r>
              <a:rPr lang="pt-BR"/>
              <a:t>Agora, vamos ver como então podemos resolver esse tipo de problema.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antes, vamos relembrar do desafio que propus na semana passada?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Todos pensaram num problema do dia-a-dia que gostaria de resolver, certo?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conseguiram imaginar se para resolve-lo vcs vão precisar desse novo método de solução q vamos falar aqi?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um problema q possui apenas variaveis continuas ou tb tem variaveis inteira?</a:t>
            </a:r>
            <a:br>
              <a:rPr lang="pt-BR"/>
            </a:br>
            <a:r>
              <a:rPr lang="pt-BR"/>
              <a:t>Se tem variavel inteira não tem para onde escapar teria q ser resolvido por esse metodo que vamos ver agora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branch and bound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ac3a9b5a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7ac3a9b5a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7b68113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7b68113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Olá turma, tudo bem?</a:t>
            </a:r>
            <a:br>
              <a:rPr lang="pt-BR"/>
            </a:br>
            <a:r>
              <a:rPr lang="pt-BR"/>
              <a:t>No vídeo anterior, vimos então que não é possível resolver um problema de orimização inteira apenas arredondando a soluçao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 problema contínuo.</a:t>
            </a:r>
            <a:br>
              <a:rPr lang="pt-BR"/>
            </a:br>
            <a:r>
              <a:rPr lang="pt-BR"/>
              <a:t>Agora, vamos ver como então podemos resolver esse tipo de problema.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antes, vamos relembrar do desafio que propus na semana passada?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Todos pensaram num problema do dia-a-dia que gostaria de resolver, certo?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conseguiram imaginar se para resolve-lo vcs vão precisar desse novo método de solução q vamos falar aqi?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um problema q possui apenas variaveis continuas ou tb tem variaveis inteira?</a:t>
            </a:r>
            <a:br>
              <a:rPr lang="pt-BR"/>
            </a:br>
            <a:r>
              <a:rPr lang="pt-BR"/>
              <a:t>Se tem variavel inteira não tem para onde escapar teria q ser resolvido por esse metodo que vamos ver agora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branch and bound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ac3a9b5a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7ac3a9b5a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ac3a9b5a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ac3a9b5a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ac3a9b5a6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ac3a9b5a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7ac3a9b5a6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7ac3a9b5a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7ac3a9b5a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7ac3a9b5a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7ac3a9b5a6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7ac3a9b5a6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7ac3a9b5a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7ac3a9b5a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ac3a9b5a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7ac3a9b5a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ac3a9b5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ac3a9b5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ac3a9b5a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7ac3a9b5a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ac3a9b5a6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7ac3a9b5a6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ac3a9b5a6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ac3a9b5a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ac3a9b5a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7ac3a9b5a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ac3a9b5a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ac3a9b5a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ac3a9b5a6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7ac3a9b5a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ac3a9b5a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7ac3a9b5a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ac3a9b5a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7ac3a9b5a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e7b68113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e7b68113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d9d72c314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d9d72c314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ac3a9b5a6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ac3a9b5a6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9d72c31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9d72c31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ac3a9b5a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ac3a9b5a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ac3a9b5a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ac3a9b5a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ac3a9b5a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7ac3a9b5a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ac3a9b5a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ac3a9b5a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ac3a9b5a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ac3a9b5a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3.jpg"/><Relationship Id="rId4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6.png"/><Relationship Id="rId6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6.png"/><Relationship Id="rId6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 txBox="1"/>
          <p:nvPr/>
        </p:nvSpPr>
        <p:spPr>
          <a:xfrm>
            <a:off x="3677525" y="2022100"/>
            <a:ext cx="491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9550" y="4620125"/>
            <a:ext cx="739049" cy="2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16359" t="34132"/>
          <a:stretch/>
        </p:blipFill>
        <p:spPr>
          <a:xfrm>
            <a:off x="428800" y="824775"/>
            <a:ext cx="2987401" cy="3524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3804800" y="1527125"/>
            <a:ext cx="31551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4800" y="1858900"/>
            <a:ext cx="28020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677525" y="1261750"/>
            <a:ext cx="4478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Escola de experiência,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tecnologia e futuro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311700" y="249150"/>
            <a:ext cx="452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None/>
              <a:defRPr b="1" sz="15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804800" y="2157150"/>
            <a:ext cx="4155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7604" t="0"/>
          <a:stretch/>
        </p:blipFill>
        <p:spPr>
          <a:xfrm>
            <a:off x="0" y="-23225"/>
            <a:ext cx="9144003" cy="5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00" y="2334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00" y="41965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5" y="477217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9075" y="3343188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745" y="395350"/>
            <a:ext cx="1299550" cy="94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">
  <p:cSld name="MAIN_POINT_1">
    <p:bg>
      <p:bgPr>
        <a:solidFill>
          <a:srgbClr val="7C2EC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162538" y="-1054600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14" name="Google Shape;114;p11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1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375" y="0"/>
            <a:ext cx="9239376" cy="519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2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24" name="Google Shape;124;p12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2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">
  <p:cSld name="CAPTION_ONLY">
    <p:bg>
      <p:bgPr>
        <a:solidFill>
          <a:srgbClr val="04042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4900" y="-30875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3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35" name="Google Shape;135;p13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2" type="title"/>
          </p:nvPr>
        </p:nvSpPr>
        <p:spPr>
          <a:xfrm>
            <a:off x="2312500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1" name="Google Shape;14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 roxo">
  <p:cSld name="CAPTION_ONLY_1">
    <p:bg>
      <p:bgPr>
        <a:solidFill>
          <a:srgbClr val="7C2ECB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27450" y="-15437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46" name="Google Shape;146;p14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4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2" type="title"/>
          </p:nvPr>
        </p:nvSpPr>
        <p:spPr>
          <a:xfrm>
            <a:off x="2312500" y="24854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 2">
  <p:cSld name="BIG_NUMBER">
    <p:bg>
      <p:bgPr>
        <a:solidFill>
          <a:srgbClr val="7C2EC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2" type="title"/>
          </p:nvPr>
        </p:nvSpPr>
        <p:spPr>
          <a:xfrm>
            <a:off x="1112875" y="268727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roxo">
  <p:cSld name="BIG_NUMBER_1">
    <p:bg>
      <p:bgPr>
        <a:solidFill>
          <a:srgbClr val="7C2EC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2802" y="605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049" y="3441326"/>
            <a:ext cx="1978325" cy="1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type="title"/>
          </p:nvPr>
        </p:nvSpPr>
        <p:spPr>
          <a:xfrm>
            <a:off x="2056500" y="1104350"/>
            <a:ext cx="50310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title"/>
          </p:nvPr>
        </p:nvSpPr>
        <p:spPr>
          <a:xfrm>
            <a:off x="2611200" y="243185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roxo" type="blank">
  <p:cSld name="BLANK">
    <p:bg>
      <p:bgPr>
        <a:solidFill>
          <a:srgbClr val="7C2EC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azul escuro">
  <p:cSld name="BLANK_1">
    <p:bg>
      <p:bgPr>
        <a:solidFill>
          <a:srgbClr val="04042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esquerda">
  <p:cSld name="BLANK_1_1">
    <p:bg>
      <p:bgPr>
        <a:solidFill>
          <a:srgbClr val="040427">
            <a:alpha val="2600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77" name="Google Shape;177;p19"/>
          <p:cNvSpPr txBox="1"/>
          <p:nvPr>
            <p:ph idx="2" type="title"/>
          </p:nvPr>
        </p:nvSpPr>
        <p:spPr>
          <a:xfrm>
            <a:off x="4532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3" type="title"/>
          </p:nvPr>
        </p:nvSpPr>
        <p:spPr>
          <a:xfrm>
            <a:off x="5207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 amt="64000"/>
          </a:blip>
          <a:srcRect b="-22171" l="-25969" r="11618" t="-25342"/>
          <a:stretch/>
        </p:blipFill>
        <p:spPr>
          <a:xfrm>
            <a:off x="7957462" y="-562425"/>
            <a:ext cx="1350975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-20982" l="-16070" r="-25894" t="-20982"/>
          <a:stretch/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">
  <p:cSld name="BLANK_1_1_1">
    <p:bg>
      <p:bgPr>
        <a:solidFill>
          <a:srgbClr val="040427">
            <a:alpha val="2600"/>
          </a:srgbClr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88" name="Google Shape;188;p20"/>
          <p:cNvSpPr txBox="1"/>
          <p:nvPr>
            <p:ph idx="2" type="title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3" type="title"/>
          </p:nvPr>
        </p:nvSpPr>
        <p:spPr>
          <a:xfrm>
            <a:off x="44232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2">
            <a:alphaModFix/>
          </a:blip>
          <a:srcRect b="-8711" l="-8700" r="-8711" t="-8700"/>
          <a:stretch/>
        </p:blipFill>
        <p:spPr>
          <a:xfrm flipH="1">
            <a:off x="-557962" y="75367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e imagem de destaque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10574" l="0" r="0" t="10566"/>
          <a:stretch/>
        </p:blipFill>
        <p:spPr>
          <a:xfrm>
            <a:off x="432600" y="395550"/>
            <a:ext cx="8278800" cy="43524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-188300" y="3227325"/>
            <a:ext cx="3914400" cy="1017600"/>
          </a:xfrm>
          <a:prstGeom prst="roundRect">
            <a:avLst>
              <a:gd fmla="val 16667" name="adj"/>
            </a:avLst>
          </a:pr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47650" y="3349025"/>
            <a:ext cx="44784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9" name="Google Shape;29;p3"/>
          <p:cNvCxnSpPr/>
          <p:nvPr/>
        </p:nvCxnSpPr>
        <p:spPr>
          <a:xfrm>
            <a:off x="-27600" y="946600"/>
            <a:ext cx="19632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3"/>
          <p:cNvSpPr txBox="1"/>
          <p:nvPr>
            <p:ph type="title"/>
          </p:nvPr>
        </p:nvSpPr>
        <p:spPr>
          <a:xfrm>
            <a:off x="538250" y="634850"/>
            <a:ext cx="434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32600" y="3272825"/>
            <a:ext cx="32187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">
  <p:cSld name="BLANK_1_1_1_1">
    <p:bg>
      <p:bgPr>
        <a:solidFill>
          <a:srgbClr val="040427">
            <a:alpha val="2600"/>
          </a:srgb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95" name="Google Shape;195;p21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416619" y="36402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 1">
  <p:cSld name="BLANK_1_1_1_1_1">
    <p:bg>
      <p:bgPr>
        <a:solidFill>
          <a:srgbClr val="040427">
            <a:alpha val="2600"/>
          </a:srgbClr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5539787" y="30544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03" name="Google Shape;203;p22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396469" y="4434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5" name="Google Shape;35;p4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 escuro" type="twoColTx">
  <p:cSld name="TITLE_AND_TWO_COLUMNS">
    <p:bg>
      <p:bgPr>
        <a:solidFill>
          <a:srgbClr val="0000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" type="titleOnly">
  <p:cSld name="TITLE_ONLY">
    <p:bg>
      <p:bgPr>
        <a:solidFill>
          <a:srgbClr val="040427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387" y="34723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4128854" y="3907503"/>
            <a:ext cx="481086" cy="257959"/>
            <a:chOff x="1019875" y="4108325"/>
            <a:chExt cx="697125" cy="373800"/>
          </a:xfrm>
        </p:grpSpPr>
        <p:sp>
          <p:nvSpPr>
            <p:cNvPr id="47" name="Google Shape;47;p6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562" y="49212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3088" y="2499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">
  <p:cSld name="ONE_COLUMN_TEXT">
    <p:bg>
      <p:bgPr>
        <a:solidFill>
          <a:srgbClr val="04042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7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58" name="Google Shape;58;p7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 com foto ">
  <p:cSld name="ONE_COLUMN_TEXT_2">
    <p:bg>
      <p:bgPr>
        <a:solidFill>
          <a:srgbClr val="04042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3975" y="643750"/>
            <a:ext cx="8054501" cy="4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8"/>
          <p:cNvGrpSpPr/>
          <p:nvPr/>
        </p:nvGrpSpPr>
        <p:grpSpPr>
          <a:xfrm>
            <a:off x="3880504" y="4574828"/>
            <a:ext cx="481086" cy="257959"/>
            <a:chOff x="1019875" y="4108325"/>
            <a:chExt cx="697125" cy="373800"/>
          </a:xfrm>
        </p:grpSpPr>
        <p:sp>
          <p:nvSpPr>
            <p:cNvPr id="74" name="Google Shape;74;p8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>
            <p:ph type="title"/>
          </p:nvPr>
        </p:nvSpPr>
        <p:spPr>
          <a:xfrm>
            <a:off x="4322075" y="11582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2" type="title"/>
          </p:nvPr>
        </p:nvSpPr>
        <p:spPr>
          <a:xfrm>
            <a:off x="4382925" y="26738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 fundo roxo">
  <p:cSld name="ONE_COLUMN_TEXT_1">
    <p:bg>
      <p:bgPr>
        <a:solidFill>
          <a:srgbClr val="7C2EC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9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87" name="Google Shape;87;p9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MAIN_POINT">
    <p:bg>
      <p:bgPr>
        <a:solidFill>
          <a:srgbClr val="04042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88912" y="-879675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0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02" name="Google Shape;102;p10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0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8" name="Google Shape;1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40427">
            <a:alpha val="26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2800"/>
              <a:buFont typeface="Space Grotesk"/>
              <a:buNone/>
              <a:defRPr sz="2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800"/>
              <a:buFont typeface="Space Grotesk"/>
              <a:buChar char="●"/>
              <a:defRPr sz="1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document/d/11p2zxCBGMJdNpACs2_dZtVHSPW4_0U7CfzEBv9nDXjw/edit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t.slideshare.net/rosariocacao/testes-parametricos-e-nao-parametricos-3396639" TargetMode="External"/><Relationship Id="rId4" Type="http://schemas.openxmlformats.org/officeDocument/2006/relationships/hyperlink" Target="https://est.ufba.br/sites/est.ufba.br/files/kim/matd49-aula05-aderencia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bb29nKlTM5E&amp;list=PLRKtJ4IpxJpBxX2S9wXJUhB1_ha3ADFpF&amp;index=14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youtube.com/watch?v=9jW9G8MO4PQ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2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734000" y="-936600"/>
            <a:ext cx="229552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946350" y="1249850"/>
            <a:ext cx="49689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Estatísticos</a:t>
            </a:r>
            <a:endParaRPr sz="52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grpSp>
        <p:nvGrpSpPr>
          <p:cNvPr id="213" name="Google Shape;213;p23"/>
          <p:cNvGrpSpPr/>
          <p:nvPr/>
        </p:nvGrpSpPr>
        <p:grpSpPr>
          <a:xfrm>
            <a:off x="1085679" y="3185628"/>
            <a:ext cx="481086" cy="257959"/>
            <a:chOff x="1019875" y="4108325"/>
            <a:chExt cx="697125" cy="373800"/>
          </a:xfrm>
        </p:grpSpPr>
        <p:sp>
          <p:nvSpPr>
            <p:cNvPr id="214" name="Google Shape;214;p23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8" name="Google Shape;2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/>
        </p:nvSpPr>
        <p:spPr>
          <a:xfrm>
            <a:off x="1626075" y="3099075"/>
            <a:ext cx="471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E1E7EC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Testes paramétricos e não paramétricos</a:t>
            </a:r>
            <a:endParaRPr sz="1600">
              <a:solidFill>
                <a:srgbClr val="E1E7E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Tipos de testes estatísticos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287250" y="827725"/>
            <a:ext cx="84000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DETALHAR TIPOS DE AMOSTRAS, PEGAR MATERIAL COM A GABI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27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734000" y="-936600"/>
            <a:ext cx="229552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/>
        </p:nvSpPr>
        <p:spPr>
          <a:xfrm>
            <a:off x="946350" y="1249850"/>
            <a:ext cx="49689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Estatísticos</a:t>
            </a:r>
            <a:endParaRPr sz="52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grpSp>
        <p:nvGrpSpPr>
          <p:cNvPr id="306" name="Google Shape;306;p33"/>
          <p:cNvGrpSpPr/>
          <p:nvPr/>
        </p:nvGrpSpPr>
        <p:grpSpPr>
          <a:xfrm>
            <a:off x="1085679" y="3185628"/>
            <a:ext cx="481086" cy="257959"/>
            <a:chOff x="1019875" y="4108325"/>
            <a:chExt cx="697125" cy="373800"/>
          </a:xfrm>
        </p:grpSpPr>
        <p:sp>
          <p:nvSpPr>
            <p:cNvPr id="307" name="Google Shape;307;p33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1" name="Google Shape;3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1626075" y="3099075"/>
            <a:ext cx="471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E1E7EC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Testes paramétricos e não paramétricos</a:t>
            </a:r>
            <a:endParaRPr sz="1600">
              <a:solidFill>
                <a:srgbClr val="E1E7E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2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 que veremos nesse vídeo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19" name="Google Shape;319;p34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Princípios básicos dos testes estatísticos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817567" y="1534387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02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 flipH="1">
            <a:off x="2768175" y="18207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Testes paramétricos x Testes não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817567" y="2156180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03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325" name="Google Shape;325;p34"/>
          <p:cNvSpPr txBox="1"/>
          <p:nvPr/>
        </p:nvSpPr>
        <p:spPr>
          <a:xfrm flipH="1">
            <a:off x="2800315" y="2332183"/>
            <a:ext cx="5573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Exemplo de testes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26" name="Google Shape;326;p34"/>
          <p:cNvSpPr txBox="1"/>
          <p:nvPr/>
        </p:nvSpPr>
        <p:spPr>
          <a:xfrm>
            <a:off x="817567" y="2765141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04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327" name="Google Shape;327;p34"/>
          <p:cNvSpPr txBox="1"/>
          <p:nvPr/>
        </p:nvSpPr>
        <p:spPr>
          <a:xfrm flipH="1">
            <a:off x="2808000" y="3051527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Exemplos de testes não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28" name="Google Shape;328;p34"/>
          <p:cNvSpPr/>
          <p:nvPr/>
        </p:nvSpPr>
        <p:spPr>
          <a:xfrm rot="5400000">
            <a:off x="1937925" y="1974775"/>
            <a:ext cx="185400" cy="160500"/>
          </a:xfrm>
          <a:prstGeom prst="triangle">
            <a:avLst>
              <a:gd fmla="val 50000" name="adj"/>
            </a:avLst>
          </a:prstGeom>
          <a:solidFill>
            <a:srgbClr val="FFE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paramétricos vs. não paramétricos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287250" y="827725"/>
            <a:ext cx="8400000" cy="25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Testes paramétricos</a:t>
            </a:r>
            <a:endParaRPr b="1"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Exigem que a amostra tenha uma distribuição normal, especialmente se tiverem dimensão inferior a 30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Amostras grandes geralmente supõe-se que se aproxima de uma normal - Teorema do Limite Central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Testes não paramétricos</a:t>
            </a:r>
            <a:endParaRPr b="1"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Não necessitam de requisitos tão fortes, como a normalidade, para serem utilizados.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Indicados para amostras pequenas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 u="sng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Desvantagem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: são menos potentes, isto é, não se encontram tantas diferenças entre os dados quando essas diferenças realmente existem.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25" y="3109900"/>
            <a:ext cx="3737450" cy="15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paramétricos vs. não paramétricos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75" y="898900"/>
            <a:ext cx="5524444" cy="40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paramétricos vs. não paramétricos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588" y="1000600"/>
            <a:ext cx="5516825" cy="37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de Normalidade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287250" y="827725"/>
            <a:ext cx="8400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 Kolmogorov-Smirnov; Teste Anderson-Darling; Teste de Shapiro - Wilk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: A distribuição dos dados é igual a uma distribuição normal 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: A distribuição dos dados é diferente de uma distribuição normal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 Kolmogorov-Smirnov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O teste de Kolmogorov-Smirnov se baseia na distância máxima entre a distribuição observada e a distribuição teórica de referência.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Cálculo da distribuição empírica S(x). Se H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é correta, esperamos que S(x) seja próxima da Distribuição Acumulada Teórica F(x) da distribuição.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 rotWithShape="1">
          <a:blip r:embed="rId3">
            <a:alphaModFix/>
          </a:blip>
          <a:srcRect b="7028" l="0" r="0" t="0"/>
          <a:stretch/>
        </p:blipFill>
        <p:spPr>
          <a:xfrm>
            <a:off x="169525" y="3165125"/>
            <a:ext cx="6012575" cy="15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174" y="3122050"/>
            <a:ext cx="1215925" cy="5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2794" y="3914619"/>
            <a:ext cx="2660674" cy="6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22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 que veremos nesse vídeo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62" name="Google Shape;362;p39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39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Princípios básicos dos testes estatísticos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817567" y="1534387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02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 flipH="1">
            <a:off x="2768175" y="18207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Testes paramétricos x Testes não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817567" y="2156180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03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 flipH="1">
            <a:off x="2800315" y="2332183"/>
            <a:ext cx="5573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Exemplo de testes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817567" y="2765141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04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 flipH="1">
            <a:off x="2808000" y="3051527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Exemplos de testes não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71" name="Google Shape;371;p39"/>
          <p:cNvSpPr/>
          <p:nvPr/>
        </p:nvSpPr>
        <p:spPr>
          <a:xfrm rot="5400000">
            <a:off x="1946325" y="2590175"/>
            <a:ext cx="185400" cy="160500"/>
          </a:xfrm>
          <a:prstGeom prst="triangle">
            <a:avLst>
              <a:gd fmla="val 50000" name="adj"/>
            </a:avLst>
          </a:prstGeom>
          <a:solidFill>
            <a:srgbClr val="FFE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t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377" name="Google Shape;377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50" y="762525"/>
            <a:ext cx="5673989" cy="40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/>
          <p:nvPr/>
        </p:nvSpPr>
        <p:spPr>
          <a:xfrm>
            <a:off x="311700" y="4838700"/>
            <a:ext cx="6780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500"/>
              </a:spcAft>
              <a:buNone/>
            </a:pPr>
            <a:r>
              <a:rPr b="1" lang="pt-BR" sz="7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Graus de liberdade: </a:t>
            </a:r>
            <a:r>
              <a:rPr lang="pt-BR" sz="7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É um estimador do número de categorias independentes num teste particular ou experiência estatística.</a:t>
            </a:r>
            <a:endParaRPr b="1" sz="3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79" name="Google Shape;379;p40"/>
          <p:cNvSpPr txBox="1"/>
          <p:nvPr/>
        </p:nvSpPr>
        <p:spPr>
          <a:xfrm>
            <a:off x="6459625" y="1926225"/>
            <a:ext cx="21924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Temos que comparar a estatística de teste calculada t com o valor tabelado da distribuição t de student</a:t>
            </a:r>
            <a:endParaRPr sz="11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Se t &gt; t</a:t>
            </a:r>
            <a:r>
              <a:rPr b="1" baseline="-25000"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tabelado</a:t>
            </a:r>
            <a:r>
              <a:rPr b="1"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: rejeita-se H0</a:t>
            </a:r>
            <a:endParaRPr b="1" sz="11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t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385" name="Google Shape;3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75" y="1745488"/>
            <a:ext cx="2592375" cy="16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250" y="1148000"/>
            <a:ext cx="4437925" cy="312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2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 que veremos nesse vídeo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26" name="Google Shape;226;p24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4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Princípios básicos dos testes estatísticos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817567" y="1534387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02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 flipH="1">
            <a:off x="2768175" y="18207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Testes paramétricos x Testes não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817567" y="2156180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03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 flipH="1">
            <a:off x="2800315" y="2332183"/>
            <a:ext cx="5573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Exemplo de testes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817567" y="2765141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04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 flipH="1">
            <a:off x="2808000" y="3051527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Exemplos de testes não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2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 que veremos nesse vídeo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92" name="Google Shape;392;p42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42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Princípios básicos dos testes estatísticos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817567" y="1534387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02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 flipH="1">
            <a:off x="2768175" y="18207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Testes paramétricos x Testes não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817567" y="2156180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03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398" name="Google Shape;398;p42"/>
          <p:cNvSpPr txBox="1"/>
          <p:nvPr/>
        </p:nvSpPr>
        <p:spPr>
          <a:xfrm flipH="1">
            <a:off x="2800315" y="2332183"/>
            <a:ext cx="5573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Exemplo de testes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9" name="Google Shape;399;p42"/>
          <p:cNvSpPr txBox="1"/>
          <p:nvPr/>
        </p:nvSpPr>
        <p:spPr>
          <a:xfrm>
            <a:off x="817567" y="2765141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04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400" name="Google Shape;400;p42"/>
          <p:cNvSpPr txBox="1"/>
          <p:nvPr/>
        </p:nvSpPr>
        <p:spPr>
          <a:xfrm flipH="1">
            <a:off x="2808000" y="3051527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Exemplos de testes não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01" name="Google Shape;401;p42"/>
          <p:cNvSpPr/>
          <p:nvPr/>
        </p:nvSpPr>
        <p:spPr>
          <a:xfrm rot="5400000">
            <a:off x="1937950" y="3205550"/>
            <a:ext cx="185400" cy="160500"/>
          </a:xfrm>
          <a:prstGeom prst="triangle">
            <a:avLst>
              <a:gd fmla="val 50000" name="adj"/>
            </a:avLst>
          </a:prstGeom>
          <a:solidFill>
            <a:srgbClr val="FFE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</a:t>
            </a: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Wilcoxon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287250" y="827725"/>
            <a:ext cx="84000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É alternativa não-paramétrica ao teste t-student (para duas médias) em amostras pareadas.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As diferenças entre as medidas dos pares são ordenadas e a elas são atribuídos postos.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: a mediana das diferenças é igual a zero.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■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soma dos postos negativos ≈ soma dos postos positivos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Wilcoxon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287250" y="827725"/>
            <a:ext cx="84000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É alternativa não-paramétrica ao teste t-student (para duas médias) em amostras pareadas.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As diferenças entre as medidas dos pares são ordenadas e a elas são atribuídos postos.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H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: a mediana das diferenças é igual a zero.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■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soma dos postos negativos ≈ soma dos postos positivos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14" name="Google Shape;4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901" y="2110900"/>
            <a:ext cx="4373174" cy="29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Wilcoxon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420" name="Google Shape;4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26" y="1316500"/>
            <a:ext cx="4373174" cy="29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5"/>
          <p:cNvSpPr txBox="1"/>
          <p:nvPr/>
        </p:nvSpPr>
        <p:spPr>
          <a:xfrm>
            <a:off x="4830725" y="1593925"/>
            <a:ext cx="4116600" cy="2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pace Grotesk"/>
              <a:buChar char="●"/>
            </a:pP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A estatística de teste nesse caso é S: a menor das duas somas dos postos</a:t>
            </a:r>
            <a:endParaRPr sz="11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pace Grotesk"/>
              <a:buChar char="○"/>
            </a:pP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S = 16</a:t>
            </a:r>
            <a:endParaRPr sz="11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pace Grotesk"/>
              <a:buChar char="●"/>
            </a:pP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Existe uma tabela de valores críticos S</a:t>
            </a:r>
            <a:r>
              <a:rPr baseline="-25000"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crítico</a:t>
            </a: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. </a:t>
            </a:r>
            <a:endParaRPr sz="11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pace Grotesk"/>
              <a:buChar char="●"/>
            </a:pP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exemplo, n=12 e o teste é bilateral. </a:t>
            </a:r>
            <a:endParaRPr sz="11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pace Grotesk"/>
              <a:buChar char="●"/>
            </a:pP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Para </a:t>
            </a:r>
            <a:r>
              <a:rPr lang="pt-BR" sz="1100">
                <a:latin typeface="Space Grotesk"/>
                <a:ea typeface="Space Grotesk"/>
                <a:cs typeface="Space Grotesk"/>
                <a:sym typeface="Space Grotesk"/>
              </a:rPr>
              <a:t>ɑ</a:t>
            </a: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=0.05, como S = 16 &gt; S</a:t>
            </a:r>
            <a:r>
              <a:rPr baseline="-25000"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crítico</a:t>
            </a: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pt-BR" sz="1100">
                <a:latin typeface="Space Grotesk"/>
                <a:ea typeface="Space Grotesk"/>
                <a:cs typeface="Space Grotesk"/>
                <a:sym typeface="Space Grotesk"/>
              </a:rPr>
              <a:t>(</a:t>
            </a: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=14), rejeita-se H</a:t>
            </a:r>
            <a:r>
              <a:rPr baseline="-25000"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. </a:t>
            </a:r>
            <a:endParaRPr sz="11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Space Grotesk"/>
              <a:buChar char="●"/>
            </a:pP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Assim, rejeita-se H</a:t>
            </a:r>
            <a:r>
              <a:rPr baseline="-25000"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se S &gt;= S</a:t>
            </a:r>
            <a:r>
              <a:rPr baseline="-25000"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critico</a:t>
            </a: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para o </a:t>
            </a:r>
            <a:r>
              <a:rPr lang="pt-BR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ɑ </a:t>
            </a:r>
            <a:r>
              <a:rPr lang="pt-BR" sz="11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escolhido. </a:t>
            </a:r>
            <a:endParaRPr sz="11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Wilcoxon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287250" y="827725"/>
            <a:ext cx="8380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Space Grotesk"/>
                <a:ea typeface="Space Grotesk"/>
                <a:cs typeface="Space Grotesk"/>
                <a:sym typeface="Space Grotesk"/>
              </a:rPr>
              <a:t>Tabela de Valores Críticos para o Teste dos Postos Sinalizados de Wilcoxon</a:t>
            </a:r>
            <a:endParaRPr b="1" sz="9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aseline="-25000" sz="1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28" name="Google Shape;4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763" y="1263800"/>
            <a:ext cx="4165775" cy="34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</a:t>
            </a: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Mann Whitney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434" name="Google Shape;434;p47"/>
          <p:cNvSpPr txBox="1"/>
          <p:nvPr/>
        </p:nvSpPr>
        <p:spPr>
          <a:xfrm>
            <a:off x="287250" y="827725"/>
            <a:ext cx="8400000" cy="14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É alternativa não-paramétrica ao teste t-student para duas médias em amostras independentes.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Compara as medianas de duas populações. Assume que as distribuições têm a mesma forma geral.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As duas amostras são ordenadas conjuntamente, mas os postos são somados separadamente.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8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Mann Whitney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440" name="Google Shape;4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550" y="1532775"/>
            <a:ext cx="3562850" cy="26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8"/>
          <p:cNvSpPr txBox="1"/>
          <p:nvPr/>
        </p:nvSpPr>
        <p:spPr>
          <a:xfrm>
            <a:off x="208775" y="818250"/>
            <a:ext cx="4614000" cy="3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Procedimentos: </a:t>
            </a:r>
            <a:endParaRPr b="1" sz="10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Junte as duas amostras e atribua os postos de 1 a n1+n2 . </a:t>
            </a:r>
            <a:endParaRPr sz="10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79400" lvl="1" marL="9144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Space Grotesk"/>
              <a:buChar char="○"/>
            </a:pPr>
            <a:r>
              <a:rPr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n</a:t>
            </a:r>
            <a:r>
              <a:rPr baseline="-25000"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= tamanho da amostra menor. </a:t>
            </a:r>
            <a:endParaRPr sz="8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79400" lvl="1" marL="9144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Space Grotesk"/>
              <a:buChar char="○"/>
            </a:pPr>
            <a:r>
              <a:rPr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n</a:t>
            </a:r>
            <a:r>
              <a:rPr baseline="-25000"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r>
              <a:rPr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= tamanho da amostra maior. </a:t>
            </a:r>
            <a:endParaRPr sz="8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79400" lvl="1" marL="9144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Space Grotesk"/>
              <a:buChar char="○"/>
            </a:pPr>
            <a:r>
              <a:rPr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w</a:t>
            </a:r>
            <a:r>
              <a:rPr baseline="-25000"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: soma dos postos da amostra menor </a:t>
            </a:r>
            <a:endParaRPr sz="8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79400" lvl="1" marL="9144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Space Grotesk"/>
              <a:buChar char="○"/>
            </a:pPr>
            <a:r>
              <a:rPr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w</a:t>
            </a:r>
            <a:r>
              <a:rPr baseline="-25000"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r>
              <a:rPr lang="pt-BR" sz="8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: soma dos postos da amostra maior</a:t>
            </a:r>
            <a:endParaRPr sz="8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Estatística de Teste</a:t>
            </a:r>
            <a:endParaRPr sz="10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u = min(u</a:t>
            </a:r>
            <a:r>
              <a:rPr baseline="-25000"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, u</a:t>
            </a:r>
            <a:r>
              <a:rPr baseline="-25000"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) = 5.5</a:t>
            </a:r>
            <a:endParaRPr sz="10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Existe uma tabela de valores críticos u</a:t>
            </a:r>
            <a:r>
              <a:rPr baseline="-25000"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tabelado</a:t>
            </a: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. </a:t>
            </a:r>
            <a:endParaRPr sz="10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Para </a:t>
            </a:r>
            <a:r>
              <a:rPr lang="pt-BR" sz="1000">
                <a:latin typeface="Space Grotesk"/>
                <a:ea typeface="Space Grotesk"/>
                <a:cs typeface="Space Grotesk"/>
                <a:sym typeface="Space Grotesk"/>
              </a:rPr>
              <a:t>ɑ</a:t>
            </a: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=0.05, como u = 5.5 &gt; u</a:t>
            </a:r>
            <a:r>
              <a:rPr baseline="-25000"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tabelado</a:t>
            </a: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(= 15), rejeita-se H</a:t>
            </a:r>
            <a:r>
              <a:rPr baseline="-25000"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. </a:t>
            </a:r>
            <a:endParaRPr sz="10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Assim, rejeita-se H</a:t>
            </a:r>
            <a:r>
              <a:rPr baseline="-25000"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se S &gt;= S</a:t>
            </a:r>
            <a:r>
              <a:rPr baseline="-25000"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critico</a:t>
            </a:r>
            <a:r>
              <a:rPr lang="pt-BR" sz="1000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 para o a escolhido. </a:t>
            </a:r>
            <a:endParaRPr sz="10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42" name="Google Shape;44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50" y="3024000"/>
            <a:ext cx="1035350" cy="2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7975" y="3004163"/>
            <a:ext cx="1233528" cy="3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Referências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449" name="Google Shape;449;p49"/>
          <p:cNvSpPr txBox="1"/>
          <p:nvPr/>
        </p:nvSpPr>
        <p:spPr>
          <a:xfrm>
            <a:off x="287250" y="827725"/>
            <a:ext cx="84000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pt-BR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Testes estatísticos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pt-BR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Testes de Aderência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/>
          <p:nvPr>
            <p:ph type="title"/>
          </p:nvPr>
        </p:nvSpPr>
        <p:spPr>
          <a:xfrm>
            <a:off x="311700" y="150375"/>
            <a:ext cx="51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Não deixe de ler/ver os outros conteúdos postados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455" name="Google Shape;4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5" y="801800"/>
            <a:ext cx="3761474" cy="13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050" y="796313"/>
            <a:ext cx="4251300" cy="35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22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/>
          <p:nvPr/>
        </p:nvSpPr>
        <p:spPr>
          <a:xfrm>
            <a:off x="712300" y="1335950"/>
            <a:ext cx="4061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EEEEEE"/>
                </a:solidFill>
                <a:latin typeface="Space Grotesk"/>
                <a:ea typeface="Space Grotesk"/>
                <a:cs typeface="Space Grotesk"/>
                <a:sym typeface="Space Grotesk"/>
              </a:rPr>
              <a:t>Até o próximo conteúdo!</a:t>
            </a:r>
            <a:endParaRPr b="1" sz="2600">
              <a:solidFill>
                <a:srgbClr val="EEEEE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2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 que veremos nesse vídeo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40" name="Google Shape;240;p2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5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Princípios básicos dos testes estatísticos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817567" y="1534387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02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 flipH="1">
            <a:off x="2768175" y="18207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Testes paramétricos x Testes não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817567" y="2156180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03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 flipH="1">
            <a:off x="2800315" y="2332183"/>
            <a:ext cx="5573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Exemplo de testes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817567" y="2765141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04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 flipH="1">
            <a:off x="2808000" y="3051527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Exemplos de testes não paramétricos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49" name="Google Shape;249;p25"/>
          <p:cNvSpPr/>
          <p:nvPr/>
        </p:nvSpPr>
        <p:spPr>
          <a:xfrm rot="5400000">
            <a:off x="1946325" y="1349275"/>
            <a:ext cx="185400" cy="160500"/>
          </a:xfrm>
          <a:prstGeom prst="triangle">
            <a:avLst>
              <a:gd fmla="val 50000" name="adj"/>
            </a:avLst>
          </a:prstGeom>
          <a:solidFill>
            <a:srgbClr val="FFE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Princípios básicos dos testes estatísticos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287250" y="827725"/>
            <a:ext cx="8400000" cy="5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Experimento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: É um procedimento científico, projetado para fazer descobertas, testar uma </a:t>
            </a:r>
            <a:r>
              <a:rPr lang="pt-BR" sz="1000" u="sng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hipótese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ou provar um fato.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Uma </a:t>
            </a: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hipóteses estatística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é uma afirmação sobre os parâmetros de uma característica, “X”, da população ou de uma variável aleatória.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Um </a:t>
            </a: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 de hipótese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estatística é o procedimento ou regra de decisão que nos possibilita decidir por H0 ou Ha, com base a informação contida na </a:t>
            </a: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amostra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Região crítica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é o conjunto de valores assumidos pela variável aleatória ou estatística de teste para os quais a H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é rejeitada.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Usamos o </a:t>
            </a:r>
            <a:r>
              <a:rPr lang="pt-BR" sz="1000" u="sng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nível de significância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para definir essa região crítica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p-value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: O “valor-p” (p-value) indica o menor nível de significância que levaria à rejeição da hipótese nula.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Por exemplo, se o p-value é 0.04, a hipótese H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seria rejeitada com nível 5%, mas não com nível 1%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56" name="Google Shape;256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5" y="1566538"/>
            <a:ext cx="366325" cy="2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7720250" y="3282500"/>
            <a:ext cx="914700" cy="402900"/>
          </a:xfrm>
          <a:prstGeom prst="rect">
            <a:avLst/>
          </a:prstGeom>
          <a:solidFill>
            <a:srgbClr val="BEFECD"/>
          </a:solidFill>
          <a:ln cap="flat" cmpd="sng" w="9525">
            <a:solidFill>
              <a:srgbClr val="7C2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Space Grotesk"/>
                <a:ea typeface="Space Grotesk"/>
                <a:cs typeface="Space Grotesk"/>
                <a:sym typeface="Space Grotesk"/>
              </a:rPr>
              <a:t>Rejeitar H</a:t>
            </a:r>
            <a:r>
              <a:rPr baseline="-25000" lang="pt-BR" sz="900"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900">
                <a:latin typeface="Space Grotesk"/>
                <a:ea typeface="Space Grotesk"/>
                <a:cs typeface="Space Grotesk"/>
                <a:sym typeface="Space Grotesk"/>
              </a:rPr>
              <a:t> se p-value &lt; ɑ</a:t>
            </a:r>
            <a:endParaRPr sz="9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58" name="Google Shape;258;p26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" y="3226500"/>
            <a:ext cx="366325" cy="2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Princípios básicos dos testes estatísticos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287250" y="827725"/>
            <a:ext cx="8400000" cy="3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Intervalo de confiança: 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Intervalo de valores que contém a média da medida de desempenho, com uma certa probabilidade (confiança estatística);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Confiança estatística: 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probabilidade de que o intervalo de confiança contenha a média. 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Valores usuais: 99%, 95% e 90%. 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Quanto maior a probabilidade do intervalo de confiança, maior a confiança de que a média pertence ao intervalo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Precisão estatística: 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tamanho do intervalo de confiança. 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Quanto menor o tamanho do intervalo de confiança, maior a precisão estatística.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Passo a passo para testes estatísticos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287250" y="827725"/>
            <a:ext cx="84000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1. 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Definição das hipóteses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2.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Identificação da Estatística de teste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3. 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Definição da regra de decisão, com a especificação do nível de significância do teste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Se Estatística de Teste pertence à Região Crítica , rejeita-se H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; Caso contrário não se rejeita H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4.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Cálculo da estatística de teste e tomada de decisão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71" name="Google Shape;271;p28"/>
          <p:cNvPicPr preferRelativeResize="0"/>
          <p:nvPr/>
        </p:nvPicPr>
        <p:blipFill rotWithShape="1">
          <a:blip r:embed="rId3">
            <a:alphaModFix/>
          </a:blip>
          <a:srcRect b="4616" l="0" r="0" t="0"/>
          <a:stretch/>
        </p:blipFill>
        <p:spPr>
          <a:xfrm>
            <a:off x="2197600" y="2215450"/>
            <a:ext cx="4579299" cy="13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131"/>
              <a:buFont typeface="Arial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Passo a passo para testes estatísticos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287250" y="827725"/>
            <a:ext cx="8400000" cy="4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Ao final de um teste estatístico vamos tomar a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decisão de aceitar ou rejeitar H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(passo 4)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 esta decisão não é necessariamente correta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A eficiência do teste pode ser medida através das probabilidades dos erros de tipo I e II. 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Idealmente gostaríamos que a probabilidade de incorrermos em qualquer tipo de erro fosse zero.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338" y="1508800"/>
            <a:ext cx="4206475" cy="8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75" y="3275875"/>
            <a:ext cx="8527958" cy="8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Testes bilaterais e unilaterais 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287250" y="827725"/>
            <a:ext cx="8400000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 bilateral: se a hipótese nula e alternativa de um teste são: 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𝐻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: µ = µ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𝑒 𝐻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𝑎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: µ ≠ µ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 unilateral esquerdo: se a hipótese nula e alternativa de um teste são: 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𝐻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: µ = µ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𝑒 𝐻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𝑎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: µ &lt; µ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 </a:t>
            </a:r>
            <a:endParaRPr baseline="-25000"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 unilateral direito: se a hipótese nula e alternativa de um teste são: 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𝐻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: µ = µ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𝑒 𝐻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𝑎</a:t>
            </a: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 : µ &gt; µ</a:t>
            </a:r>
            <a:r>
              <a:rPr baseline="-25000"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endParaRPr baseline="-25000"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Testes unilaterais são apropriados quando se pode afirmar (mesmo sem recolher dados) que ou não haverá diferença entre as médias, ou a diferença é no sentido que se especifica. Caso contrário, devem usar-se testes bilaterais, que geralmente são mais usados.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311700" y="150375"/>
            <a:ext cx="44046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Tipos de testes estatísticos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287250" y="827725"/>
            <a:ext cx="8400000" cy="3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 para uma amostra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Compara os valores observados da amostra com um valor que se quer testar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 para amostras pareadas: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Para um mesmo grupo se mede uma variável antes e depois de um evento;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Quando se mede uma variável numa amostra que inclui dois grupos de sujeitos com características que podem ser semelhantes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Nas hipóteses do teste compara-se o valor da diferença entre os pares de observação e testamos se a média das diferenças pode ser zero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●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Testes para amostras independentes: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○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Comparação da médias de uma variável de um grupo (uma amostra) com a média da mesma variável em outro grupo (outra amostra)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2024A"/>
              </a:buClr>
              <a:buSzPts val="1000"/>
              <a:buFont typeface="Space Grotesk"/>
              <a:buChar char="■"/>
            </a:pPr>
            <a:r>
              <a:rPr lang="pt-BR" sz="10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Ex: Testar se o rendimento médio de homens é semelhante ao de mulheres</a:t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 b="0" l="0" r="0" t="25887"/>
          <a:stretch/>
        </p:blipFill>
        <p:spPr>
          <a:xfrm>
            <a:off x="6416000" y="948725"/>
            <a:ext cx="21311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 rotWithShape="1">
          <a:blip r:embed="rId4">
            <a:alphaModFix/>
          </a:blip>
          <a:srcRect b="0" l="0" r="0" t="25887"/>
          <a:stretch/>
        </p:blipFill>
        <p:spPr>
          <a:xfrm>
            <a:off x="6954575" y="3852325"/>
            <a:ext cx="13873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